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93"/>
    <a:srgbClr val="E0DCC3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0" autoAdjust="0"/>
    <p:restoredTop sz="96057" autoAdjust="0"/>
  </p:normalViewPr>
  <p:slideViewPr>
    <p:cSldViewPr>
      <p:cViewPr varScale="1">
        <p:scale>
          <a:sx n="67" d="100"/>
          <a:sy n="67" d="100"/>
        </p:scale>
        <p:origin x="1452" y="48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682"/>
          <c:y val="7.3765073484031704E-2"/>
          <c:w val="0.82476572183380881"/>
          <c:h val="0.6581811745815754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Asia-Pacific</c:v>
                </c:pt>
                <c:pt idx="1">
                  <c:v>Europe</c:v>
                </c:pt>
                <c:pt idx="2">
                  <c:v>North America</c:v>
                </c:pt>
                <c:pt idx="3">
                  <c:v>South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9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997535552"/>
        <c:axId val="997530656"/>
      </c:barChart>
      <c:catAx>
        <c:axId val="997535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997530656"/>
        <c:crosses val="autoZero"/>
        <c:auto val="1"/>
        <c:lblAlgn val="ctr"/>
        <c:lblOffset val="100"/>
        <c:noMultiLvlLbl val="0"/>
      </c:catAx>
      <c:valAx>
        <c:axId val="997530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97535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735133016495863E-2"/>
          <c:y val="2.4143652987895194E-2"/>
          <c:w val="0.83452973396700825"/>
          <c:h val="0.951712694024209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rebuchet MS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Asia-Pacific</c:v>
                </c:pt>
                <c:pt idx="1">
                  <c:v>Europe</c:v>
                </c:pt>
                <c:pt idx="2">
                  <c:v>North America</c:v>
                </c:pt>
                <c:pt idx="3">
                  <c:v>South America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</c:v>
                </c:pt>
                <c:pt idx="1">
                  <c:v>9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11" Type="http://schemas.openxmlformats.org/officeDocument/2006/relationships/image" Target="../media/image9.jpeg"/><Relationship Id="rId5" Type="http://schemas.microsoft.com/office/2007/relationships/hdphoto" Target="../media/hdphoto2.wdp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New folder\23-3-2020\Chlorine-e153436685485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00899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Chlorine 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Techno-Commercial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Feasibility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Chlorine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Market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1211033"/>
            <a:ext cx="16866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Global </a:t>
            </a:r>
            <a:r>
              <a:rPr lang="en-US" dirty="0" smtClean="0">
                <a:solidFill>
                  <a:srgbClr val="FD308B"/>
                </a:solidFill>
              </a:rPr>
              <a:t> Chlorine</a:t>
            </a:r>
            <a:endParaRPr lang="en-US" dirty="0">
              <a:solidFill>
                <a:srgbClr val="FD308B"/>
              </a:solidFill>
            </a:endParaRP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24KT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$15.6M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2017-2022 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5%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472" y="2282603"/>
            <a:ext cx="1667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smtClean="0">
                <a:solidFill>
                  <a:srgbClr val="FD308B"/>
                </a:solidFill>
              </a:rPr>
              <a:t> Chlorine</a:t>
            </a:r>
            <a:endParaRPr lang="en-US" dirty="0">
              <a:solidFill>
                <a:srgbClr val="FD308B"/>
              </a:solidFill>
            </a:endParaRPr>
          </a:p>
          <a:p>
            <a:pPr algn="ctr"/>
            <a:r>
              <a:rPr lang="en-US" dirty="0">
                <a:solidFill>
                  <a:srgbClr val="FD308B"/>
                </a:solidFill>
              </a:rPr>
              <a:t>Market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2.7KT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$1.7M</a:t>
            </a: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2017-2022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530459" y="3200400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Chlorine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Market share by Geography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86753" y="3200400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Chlorine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 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(Chlorine) is 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24K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80760" y="3200400"/>
            <a:ext cx="237744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Global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71481" y="1857364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DF45BE9-BA71-47B2-ADEF-6FA5EF2F6EF9}"/>
              </a:ext>
            </a:extLst>
          </p:cNvPr>
          <p:cNvSpPr/>
          <p:nvPr/>
        </p:nvSpPr>
        <p:spPr>
          <a:xfrm>
            <a:off x="6156960" y="3779520"/>
            <a:ext cx="2225040" cy="201168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lIns="91440" tIns="91440" rIns="91440" bIns="91440" anchor="ctr">
            <a:noAutofit/>
          </a:bodyPr>
          <a:lstStyle/>
          <a:p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Cuf-quimicos</a:t>
            </a:r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Industrias</a:t>
            </a:r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Coogee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chemicals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Aditya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Birla </a:t>
            </a: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Chemicals </a:t>
            </a:r>
          </a:p>
          <a:p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Pt. </a:t>
            </a:r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Sulfindo</a:t>
            </a:r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IN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Adi</a:t>
            </a:r>
            <a:endParaRPr lang="en-IN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I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Usaha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AC37E1-E800-4102-A8AC-321AB3F91A0C}"/>
              </a:ext>
            </a:extLst>
          </p:cNvPr>
          <p:cNvSpPr/>
          <p:nvPr/>
        </p:nvSpPr>
        <p:spPr>
          <a:xfrm>
            <a:off x="1214414" y="4643446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B2178A4-CFD3-402E-8017-1F68136961BC}"/>
              </a:ext>
            </a:extLst>
          </p:cNvPr>
          <p:cNvSpPr/>
          <p:nvPr/>
        </p:nvSpPr>
        <p:spPr>
          <a:xfrm>
            <a:off x="4357686" y="3929066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0" name="Chart 39"/>
          <p:cNvGraphicFramePr/>
          <p:nvPr/>
        </p:nvGraphicFramePr>
        <p:xfrm>
          <a:off x="3000364" y="3857628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3" name="Chart 32"/>
          <p:cNvGraphicFramePr/>
          <p:nvPr/>
        </p:nvGraphicFramePr>
        <p:xfrm>
          <a:off x="357158" y="3857628"/>
          <a:ext cx="2571768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4034" name="AutoShape 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AutoShape 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8" name="AutoShape 6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0" name="AutoShape 8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AutoShape 10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AutoShape 12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AutoShape 14" descr="CUF - Quimicos_RELATORIO.ind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048" name="Picture 16" descr="CUF (Companhia União Fabril) | LinkedIn"/>
          <p:cNvPicPr>
            <a:picLocks noChangeAspect="1" noChangeArrowheads="1"/>
          </p:cNvPicPr>
          <p:nvPr/>
        </p:nvPicPr>
        <p:blipFill>
          <a:blip r:embed="rId8"/>
          <a:srcRect l="5669" t="22677" r="5669" b="18898"/>
          <a:stretch>
            <a:fillRect/>
          </a:stretch>
        </p:blipFill>
        <p:spPr bwMode="auto">
          <a:xfrm>
            <a:off x="7643834" y="3812822"/>
            <a:ext cx="610048" cy="401996"/>
          </a:xfrm>
          <a:prstGeom prst="rect">
            <a:avLst/>
          </a:prstGeom>
          <a:noFill/>
        </p:spPr>
      </p:pic>
      <p:sp>
        <p:nvSpPr>
          <p:cNvPr id="44050" name="AutoShape 18" descr="Coogee Chemicals | Linked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051" name="Picture 19" descr="E:\New folder\23-3-2020\download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91466" y="4214818"/>
            <a:ext cx="523872" cy="523872"/>
          </a:xfrm>
          <a:prstGeom prst="rect">
            <a:avLst/>
          </a:prstGeom>
          <a:noFill/>
        </p:spPr>
      </p:pic>
      <p:pic>
        <p:nvPicPr>
          <p:cNvPr id="44052" name="Picture 20" descr="E:\New folder\23-3-2020\aditya-birla-chemicals-squarelogo-143169668834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15272" y="4714884"/>
            <a:ext cx="500060" cy="500060"/>
          </a:xfrm>
          <a:prstGeom prst="rect">
            <a:avLst/>
          </a:prstGeom>
          <a:noFill/>
        </p:spPr>
      </p:pic>
      <p:pic>
        <p:nvPicPr>
          <p:cNvPr id="44053" name="Picture 21" descr="E:\New folder\23-3-2020\download (1).jpg"/>
          <p:cNvPicPr>
            <a:picLocks noChangeAspect="1" noChangeArrowheads="1"/>
          </p:cNvPicPr>
          <p:nvPr/>
        </p:nvPicPr>
        <p:blipFill>
          <a:blip r:embed="rId11"/>
          <a:srcRect t="33596" b="33596"/>
          <a:stretch>
            <a:fillRect/>
          </a:stretch>
        </p:blipFill>
        <p:spPr bwMode="auto">
          <a:xfrm>
            <a:off x="7358082" y="5214950"/>
            <a:ext cx="1000131" cy="540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8408</TotalTime>
  <Words>130</Words>
  <Application>Microsoft Office PowerPoint</Application>
  <PresentationFormat>On-screen Show (4:3)</PresentationFormat>
  <Paragraphs>54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663</cp:revision>
  <dcterms:created xsi:type="dcterms:W3CDTF">2020-02-21T04:59:25Z</dcterms:created>
  <dcterms:modified xsi:type="dcterms:W3CDTF">2022-02-11T05:05:08Z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